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2" r:id="rId7"/>
    <p:sldId id="303" r:id="rId8"/>
    <p:sldId id="313" r:id="rId9"/>
    <p:sldId id="304" r:id="rId10"/>
    <p:sldId id="305" r:id="rId11"/>
    <p:sldId id="306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09" r:id="rId20"/>
    <p:sldId id="321" r:id="rId21"/>
    <p:sldId id="322" r:id="rId22"/>
    <p:sldId id="31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C5F11A-7A47-4316-9789-FA1410D364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759D35E-820F-47E4-AD70-2491BE7DD547}">
      <dgm:prSet/>
      <dgm:spPr/>
      <dgm:t>
        <a:bodyPr/>
        <a:lstStyle/>
        <a:p>
          <a:r>
            <a:rPr lang="en-US" dirty="0"/>
            <a:t>Tokenization</a:t>
          </a:r>
          <a:endParaRPr lang="en-IN" dirty="0"/>
        </a:p>
      </dgm:t>
    </dgm:pt>
    <dgm:pt modelId="{33C786F6-9342-4E9B-974E-FBE8CCE0936D}" type="parTrans" cxnId="{3D4DC8DE-0F9A-4DA0-A202-F168705ECAAF}">
      <dgm:prSet/>
      <dgm:spPr/>
      <dgm:t>
        <a:bodyPr/>
        <a:lstStyle/>
        <a:p>
          <a:endParaRPr lang="en-IN"/>
        </a:p>
      </dgm:t>
    </dgm:pt>
    <dgm:pt modelId="{EBF689F7-6424-4320-9005-7B83BFE44214}" type="sibTrans" cxnId="{3D4DC8DE-0F9A-4DA0-A202-F168705ECAAF}">
      <dgm:prSet/>
      <dgm:spPr/>
      <dgm:t>
        <a:bodyPr/>
        <a:lstStyle/>
        <a:p>
          <a:endParaRPr lang="en-IN"/>
        </a:p>
      </dgm:t>
    </dgm:pt>
    <dgm:pt modelId="{CEAC3144-5E61-465F-9049-856A6FF66D5B}">
      <dgm:prSet/>
      <dgm:spPr/>
      <dgm:t>
        <a:bodyPr/>
        <a:lstStyle/>
        <a:p>
          <a:r>
            <a:rPr lang="en-IN" dirty="0"/>
            <a:t>Lemmatization</a:t>
          </a:r>
        </a:p>
      </dgm:t>
    </dgm:pt>
    <dgm:pt modelId="{04AA7962-4BF6-4483-A704-0D5416356E42}" type="parTrans" cxnId="{635EF522-1AE5-4B67-94E8-4A2F5DF3C25D}">
      <dgm:prSet/>
      <dgm:spPr/>
      <dgm:t>
        <a:bodyPr/>
        <a:lstStyle/>
        <a:p>
          <a:endParaRPr lang="en-IN"/>
        </a:p>
      </dgm:t>
    </dgm:pt>
    <dgm:pt modelId="{FE7B79D8-1EA3-4BD8-B903-41775A3DFACD}" type="sibTrans" cxnId="{635EF522-1AE5-4B67-94E8-4A2F5DF3C25D}">
      <dgm:prSet/>
      <dgm:spPr/>
      <dgm:t>
        <a:bodyPr/>
        <a:lstStyle/>
        <a:p>
          <a:endParaRPr lang="en-IN"/>
        </a:p>
      </dgm:t>
    </dgm:pt>
    <dgm:pt modelId="{C4F8768A-C275-47BD-AC33-70D7DDC792F8}">
      <dgm:prSet/>
      <dgm:spPr/>
      <dgm:t>
        <a:bodyPr/>
        <a:lstStyle/>
        <a:p>
          <a:r>
            <a:rPr lang="en-US"/>
            <a:t>Stemming</a:t>
          </a:r>
          <a:endParaRPr lang="en-IN" dirty="0"/>
        </a:p>
      </dgm:t>
    </dgm:pt>
    <dgm:pt modelId="{443BD575-A933-46D6-861B-475237DFE32E}" type="parTrans" cxnId="{51FE5AE1-6036-4771-A40F-C0436C50E2A9}">
      <dgm:prSet/>
      <dgm:spPr/>
      <dgm:t>
        <a:bodyPr/>
        <a:lstStyle/>
        <a:p>
          <a:endParaRPr lang="en-IN"/>
        </a:p>
      </dgm:t>
    </dgm:pt>
    <dgm:pt modelId="{C1083D79-2A8E-4434-93FE-6637613698EE}" type="sibTrans" cxnId="{51FE5AE1-6036-4771-A40F-C0436C50E2A9}">
      <dgm:prSet/>
      <dgm:spPr/>
      <dgm:t>
        <a:bodyPr/>
        <a:lstStyle/>
        <a:p>
          <a:endParaRPr lang="en-IN"/>
        </a:p>
      </dgm:t>
    </dgm:pt>
    <dgm:pt modelId="{7F1D8D72-A354-433C-85CC-1E2D7E6FB30F}" type="pres">
      <dgm:prSet presAssocID="{38C5F11A-7A47-4316-9789-FA1410D364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D631AAE-2443-4288-933C-39D24323BBB1}" type="pres">
      <dgm:prSet presAssocID="{7759D35E-820F-47E4-AD70-2491BE7DD547}" presName="horFlow" presStyleCnt="0"/>
      <dgm:spPr/>
    </dgm:pt>
    <dgm:pt modelId="{0B43697F-56DE-4FF1-871F-6BFEFDE78ABD}" type="pres">
      <dgm:prSet presAssocID="{7759D35E-820F-47E4-AD70-2491BE7DD547}" presName="bigChev" presStyleLbl="node1" presStyleIdx="0" presStyleCnt="3" custScaleX="464413" custScaleY="210069" custLinFactX="-400000" custLinFactNeighborX="-411317" custLinFactNeighborY="-264"/>
      <dgm:spPr/>
    </dgm:pt>
    <dgm:pt modelId="{0451905F-EDCF-499A-BC66-AE9911835484}" type="pres">
      <dgm:prSet presAssocID="{7759D35E-820F-47E4-AD70-2491BE7DD547}" presName="vSp" presStyleCnt="0"/>
      <dgm:spPr/>
    </dgm:pt>
    <dgm:pt modelId="{02C31690-78C0-4BDB-873A-783581BF3FB9}" type="pres">
      <dgm:prSet presAssocID="{C4F8768A-C275-47BD-AC33-70D7DDC792F8}" presName="horFlow" presStyleCnt="0"/>
      <dgm:spPr/>
    </dgm:pt>
    <dgm:pt modelId="{00F69100-B4EA-495B-818B-31085D7417D5}" type="pres">
      <dgm:prSet presAssocID="{C4F8768A-C275-47BD-AC33-70D7DDC792F8}" presName="bigChev" presStyleLbl="node1" presStyleIdx="1" presStyleCnt="3" custScaleX="464413" custScaleY="210069" custLinFactX="-108868" custLinFactY="-100000" custLinFactNeighborX="-200000" custLinFactNeighborY="-119067"/>
      <dgm:spPr/>
    </dgm:pt>
    <dgm:pt modelId="{BCD32867-73DE-4F0E-B2E0-D7A31DE423F4}" type="pres">
      <dgm:prSet presAssocID="{C4F8768A-C275-47BD-AC33-70D7DDC792F8}" presName="vSp" presStyleCnt="0"/>
      <dgm:spPr/>
    </dgm:pt>
    <dgm:pt modelId="{751CFE75-00F8-4A0F-9BE3-6A3226D2F190}" type="pres">
      <dgm:prSet presAssocID="{CEAC3144-5E61-465F-9049-856A6FF66D5B}" presName="horFlow" presStyleCnt="0"/>
      <dgm:spPr/>
    </dgm:pt>
    <dgm:pt modelId="{3E72E32E-501A-43E7-9609-72EBA5F27FDB}" type="pres">
      <dgm:prSet presAssocID="{CEAC3144-5E61-465F-9049-856A6FF66D5B}" presName="bigChev" presStyleLbl="node1" presStyleIdx="2" presStyleCnt="3" custScaleX="464413" custScaleY="210069" custLinFactX="100000" custLinFactY="-200000" custLinFactNeighborX="111309" custLinFactNeighborY="-236711"/>
      <dgm:spPr/>
    </dgm:pt>
  </dgm:ptLst>
  <dgm:cxnLst>
    <dgm:cxn modelId="{CB53EE1D-51E9-4337-B991-AA4A32BF8633}" type="presOf" srcId="{38C5F11A-7A47-4316-9789-FA1410D364D7}" destId="{7F1D8D72-A354-433C-85CC-1E2D7E6FB30F}" srcOrd="0" destOrd="0" presId="urn:microsoft.com/office/officeart/2005/8/layout/lProcess3"/>
    <dgm:cxn modelId="{635EF522-1AE5-4B67-94E8-4A2F5DF3C25D}" srcId="{38C5F11A-7A47-4316-9789-FA1410D364D7}" destId="{CEAC3144-5E61-465F-9049-856A6FF66D5B}" srcOrd="2" destOrd="0" parTransId="{04AA7962-4BF6-4483-A704-0D5416356E42}" sibTransId="{FE7B79D8-1EA3-4BD8-B903-41775A3DFACD}"/>
    <dgm:cxn modelId="{D63A2A44-0257-4A4B-A44B-EC6B845A9AD9}" type="presOf" srcId="{CEAC3144-5E61-465F-9049-856A6FF66D5B}" destId="{3E72E32E-501A-43E7-9609-72EBA5F27FDB}" srcOrd="0" destOrd="0" presId="urn:microsoft.com/office/officeart/2005/8/layout/lProcess3"/>
    <dgm:cxn modelId="{0A101680-25BA-436E-B4B9-FD35BA4F7B0D}" type="presOf" srcId="{C4F8768A-C275-47BD-AC33-70D7DDC792F8}" destId="{00F69100-B4EA-495B-818B-31085D7417D5}" srcOrd="0" destOrd="0" presId="urn:microsoft.com/office/officeart/2005/8/layout/lProcess3"/>
    <dgm:cxn modelId="{3D4DC8DE-0F9A-4DA0-A202-F168705ECAAF}" srcId="{38C5F11A-7A47-4316-9789-FA1410D364D7}" destId="{7759D35E-820F-47E4-AD70-2491BE7DD547}" srcOrd="0" destOrd="0" parTransId="{33C786F6-9342-4E9B-974E-FBE8CCE0936D}" sibTransId="{EBF689F7-6424-4320-9005-7B83BFE44214}"/>
    <dgm:cxn modelId="{51FE5AE1-6036-4771-A40F-C0436C50E2A9}" srcId="{38C5F11A-7A47-4316-9789-FA1410D364D7}" destId="{C4F8768A-C275-47BD-AC33-70D7DDC792F8}" srcOrd="1" destOrd="0" parTransId="{443BD575-A933-46D6-861B-475237DFE32E}" sibTransId="{C1083D79-2A8E-4434-93FE-6637613698EE}"/>
    <dgm:cxn modelId="{F31CBEFA-2A83-459D-9DC6-1108A093EDC7}" type="presOf" srcId="{7759D35E-820F-47E4-AD70-2491BE7DD547}" destId="{0B43697F-56DE-4FF1-871F-6BFEFDE78ABD}" srcOrd="0" destOrd="0" presId="urn:microsoft.com/office/officeart/2005/8/layout/lProcess3"/>
    <dgm:cxn modelId="{2329DFAC-A470-4F5E-9B58-65137C149859}" type="presParOf" srcId="{7F1D8D72-A354-433C-85CC-1E2D7E6FB30F}" destId="{6D631AAE-2443-4288-933C-39D24323BBB1}" srcOrd="0" destOrd="0" presId="urn:microsoft.com/office/officeart/2005/8/layout/lProcess3"/>
    <dgm:cxn modelId="{7D242736-24DF-4BF9-8494-79151254BED1}" type="presParOf" srcId="{6D631AAE-2443-4288-933C-39D24323BBB1}" destId="{0B43697F-56DE-4FF1-871F-6BFEFDE78ABD}" srcOrd="0" destOrd="0" presId="urn:microsoft.com/office/officeart/2005/8/layout/lProcess3"/>
    <dgm:cxn modelId="{CE991967-8C6B-4BA2-A33A-73DD81A8E2EA}" type="presParOf" srcId="{7F1D8D72-A354-433C-85CC-1E2D7E6FB30F}" destId="{0451905F-EDCF-499A-BC66-AE9911835484}" srcOrd="1" destOrd="0" presId="urn:microsoft.com/office/officeart/2005/8/layout/lProcess3"/>
    <dgm:cxn modelId="{A8225B79-B02C-42D2-AE2F-8A9355879630}" type="presParOf" srcId="{7F1D8D72-A354-433C-85CC-1E2D7E6FB30F}" destId="{02C31690-78C0-4BDB-873A-783581BF3FB9}" srcOrd="2" destOrd="0" presId="urn:microsoft.com/office/officeart/2005/8/layout/lProcess3"/>
    <dgm:cxn modelId="{F4E5A6D8-540F-43B4-9CA0-9732BEA640C6}" type="presParOf" srcId="{02C31690-78C0-4BDB-873A-783581BF3FB9}" destId="{00F69100-B4EA-495B-818B-31085D7417D5}" srcOrd="0" destOrd="0" presId="urn:microsoft.com/office/officeart/2005/8/layout/lProcess3"/>
    <dgm:cxn modelId="{017D0703-D884-46AC-87F5-470D68EFBE57}" type="presParOf" srcId="{7F1D8D72-A354-433C-85CC-1E2D7E6FB30F}" destId="{BCD32867-73DE-4F0E-B2E0-D7A31DE423F4}" srcOrd="3" destOrd="0" presId="urn:microsoft.com/office/officeart/2005/8/layout/lProcess3"/>
    <dgm:cxn modelId="{B61E79C0-7C08-4E8C-B4EF-7FEA9A62493E}" type="presParOf" srcId="{7F1D8D72-A354-433C-85CC-1E2D7E6FB30F}" destId="{751CFE75-00F8-4A0F-9BE3-6A3226D2F190}" srcOrd="4" destOrd="0" presId="urn:microsoft.com/office/officeart/2005/8/layout/lProcess3"/>
    <dgm:cxn modelId="{0EEA9B12-8A35-48FA-8E50-1F32B51350EA}" type="presParOf" srcId="{751CFE75-00F8-4A0F-9BE3-6A3226D2F190}" destId="{3E72E32E-501A-43E7-9609-72EBA5F27FDB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3697F-56DE-4FF1-871F-6BFEFDE78ABD}">
      <dsp:nvSpPr>
        <dsp:cNvPr id="0" name=""/>
        <dsp:cNvSpPr/>
      </dsp:nvSpPr>
      <dsp:spPr>
        <a:xfrm>
          <a:off x="475538" y="0"/>
          <a:ext cx="2343090" cy="4239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Tokenization</a:t>
          </a:r>
          <a:endParaRPr lang="en-IN" sz="2300" kern="1200" dirty="0"/>
        </a:p>
      </dsp:txBody>
      <dsp:txXfrm>
        <a:off x="687509" y="0"/>
        <a:ext cx="1919148" cy="423942"/>
      </dsp:txXfrm>
    </dsp:sp>
    <dsp:sp modelId="{00F69100-B4EA-495B-818B-31085D7417D5}">
      <dsp:nvSpPr>
        <dsp:cNvPr id="0" name=""/>
        <dsp:cNvSpPr/>
      </dsp:nvSpPr>
      <dsp:spPr>
        <a:xfrm>
          <a:off x="3010531" y="10627"/>
          <a:ext cx="2343090" cy="4239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Stemming</a:t>
          </a:r>
          <a:endParaRPr lang="en-IN" sz="2300" kern="1200" dirty="0"/>
        </a:p>
      </dsp:txBody>
      <dsp:txXfrm>
        <a:off x="3222502" y="10627"/>
        <a:ext cx="1919148" cy="423942"/>
      </dsp:txXfrm>
    </dsp:sp>
    <dsp:sp modelId="{3E72E32E-501A-43E7-9609-72EBA5F27FDB}">
      <dsp:nvSpPr>
        <dsp:cNvPr id="0" name=""/>
        <dsp:cNvSpPr/>
      </dsp:nvSpPr>
      <dsp:spPr>
        <a:xfrm>
          <a:off x="5634966" y="23594"/>
          <a:ext cx="2343090" cy="4239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Lemmatization</a:t>
          </a:r>
        </a:p>
      </dsp:txBody>
      <dsp:txXfrm>
        <a:off x="5846937" y="23594"/>
        <a:ext cx="1919148" cy="423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PD313- </a:t>
            </a:r>
            <a:r>
              <a:rPr lang="en-US" sz="3600" dirty="0">
                <a:solidFill>
                  <a:schemeClr val="tx1"/>
                </a:solidFill>
              </a:rPr>
              <a:t>Hotel Rating Classification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Group 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B6FEFA-B35C-DCF0-2438-967D9F9284CA}"/>
              </a:ext>
            </a:extLst>
          </p:cNvPr>
          <p:cNvSpPr txBox="1"/>
          <p:nvPr/>
        </p:nvSpPr>
        <p:spPr>
          <a:xfrm>
            <a:off x="223520" y="72680"/>
            <a:ext cx="10535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040C28"/>
                </a:solidFill>
                <a:latin typeface="Google Sans"/>
              </a:rPr>
              <a:t>Further Analysis on Positive &amp; Negative Attribute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A1FFD-4EC9-29B0-CBCE-276F78D32B14}"/>
              </a:ext>
            </a:extLst>
          </p:cNvPr>
          <p:cNvSpPr txBox="1"/>
          <p:nvPr/>
        </p:nvSpPr>
        <p:spPr>
          <a:xfrm>
            <a:off x="579120" y="645454"/>
            <a:ext cx="47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Positive Comments Word cloud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B4A15E-A773-72CF-D7F4-411BDF7CDC48}"/>
              </a:ext>
            </a:extLst>
          </p:cNvPr>
          <p:cNvSpPr txBox="1"/>
          <p:nvPr/>
        </p:nvSpPr>
        <p:spPr>
          <a:xfrm>
            <a:off x="6934204" y="645454"/>
            <a:ext cx="47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Negative Comments Word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7E1B7-13BB-0DB7-9270-6B8B348E4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7" y="1320786"/>
            <a:ext cx="4930781" cy="4734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2C31E9-984C-6EB5-510E-CE3ED3E8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417" y="1125894"/>
            <a:ext cx="5309336" cy="50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07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B6FEFA-B35C-DCF0-2438-967D9F9284CA}"/>
              </a:ext>
            </a:extLst>
          </p:cNvPr>
          <p:cNvSpPr txBox="1"/>
          <p:nvPr/>
        </p:nvSpPr>
        <p:spPr>
          <a:xfrm>
            <a:off x="223520" y="72680"/>
            <a:ext cx="10535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040C28"/>
                </a:solidFill>
                <a:latin typeface="Google Sans"/>
              </a:rPr>
              <a:t>Observation on Length of Review and Sentiment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A1FFD-4EC9-29B0-CBCE-276F78D32B14}"/>
              </a:ext>
            </a:extLst>
          </p:cNvPr>
          <p:cNvSpPr txBox="1"/>
          <p:nvPr/>
        </p:nvSpPr>
        <p:spPr>
          <a:xfrm>
            <a:off x="579120" y="645454"/>
            <a:ext cx="9621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Length of Text is more for Positive Reviews than Negative Reviews.</a:t>
            </a:r>
          </a:p>
          <a:p>
            <a:r>
              <a:rPr lang="en-IN" dirty="0"/>
              <a:t>Length of Text is count is lowest for Neutral reviews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66E62-96C3-8B1A-855D-4134629D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06" y="2083812"/>
            <a:ext cx="8979413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45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5D73FD0-01F5-9456-6ED4-91C6777B75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0583377"/>
              </p:ext>
            </p:extLst>
          </p:nvPr>
        </p:nvGraphicFramePr>
        <p:xfrm>
          <a:off x="223520" y="72680"/>
          <a:ext cx="11480800" cy="13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F35DEF3-49F7-44B1-7908-EEE6A6999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40" y="1314747"/>
            <a:ext cx="11389119" cy="42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13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C4E8AD-C126-9F81-C626-DE9D17489F51}"/>
              </a:ext>
            </a:extLst>
          </p:cNvPr>
          <p:cNvSpPr txBox="1"/>
          <p:nvPr/>
        </p:nvSpPr>
        <p:spPr>
          <a:xfrm>
            <a:off x="198240" y="152400"/>
            <a:ext cx="1089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40C28"/>
                </a:solidFill>
                <a:latin typeface="Google Sans"/>
              </a:rPr>
              <a:t>Converting Sentiment in Numbers by using Label Encoder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F8527-D38B-C66B-EDF8-8BD5FA7EB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28" y="2138985"/>
            <a:ext cx="11170224" cy="39809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10E76B-B02D-CE18-9DE0-C86B1E8B1096}"/>
              </a:ext>
            </a:extLst>
          </p:cNvPr>
          <p:cNvSpPr txBox="1"/>
          <p:nvPr/>
        </p:nvSpPr>
        <p:spPr>
          <a:xfrm>
            <a:off x="399128" y="822960"/>
            <a:ext cx="10776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Positive=2</a:t>
            </a:r>
          </a:p>
          <a:p>
            <a:r>
              <a:rPr lang="en-IN" dirty="0"/>
              <a:t>Neutral=1</a:t>
            </a:r>
          </a:p>
          <a:p>
            <a:r>
              <a:rPr lang="en-IN" dirty="0"/>
              <a:t>Negative= 0</a:t>
            </a:r>
          </a:p>
        </p:txBody>
      </p:sp>
    </p:spTree>
    <p:extLst>
      <p:ext uri="{BB962C8B-B14F-4D97-AF65-F5344CB8AC3E}">
        <p14:creationId xmlns:p14="http://schemas.microsoft.com/office/powerpoint/2010/main" val="105634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C4E8AD-C126-9F81-C626-DE9D17489F51}"/>
              </a:ext>
            </a:extLst>
          </p:cNvPr>
          <p:cNvSpPr txBox="1"/>
          <p:nvPr/>
        </p:nvSpPr>
        <p:spPr>
          <a:xfrm>
            <a:off x="198240" y="152400"/>
            <a:ext cx="10896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40C28"/>
                </a:solidFill>
                <a:latin typeface="Google Sans"/>
              </a:rPr>
              <a:t>Splitting data into Test train &amp; converting into numerical representation using Count Vectorizer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6FA30F-A173-3A3A-75BA-311390301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66" y="1198790"/>
            <a:ext cx="9912809" cy="487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70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C4E8AD-C126-9F81-C626-DE9D17489F51}"/>
              </a:ext>
            </a:extLst>
          </p:cNvPr>
          <p:cNvSpPr txBox="1"/>
          <p:nvPr/>
        </p:nvSpPr>
        <p:spPr>
          <a:xfrm>
            <a:off x="198240" y="152400"/>
            <a:ext cx="1089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40C28"/>
                </a:solidFill>
                <a:latin typeface="Google Sans"/>
              </a:rPr>
              <a:t>Building Models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C3B2D-C0E9-FF4B-8C39-F38F211CE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38" y="3529092"/>
            <a:ext cx="3854648" cy="2616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1869F-49AA-7EDF-0F56-053DF5BE0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359" y="3710578"/>
            <a:ext cx="4305521" cy="2362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27465E-1C86-C8E3-0BA9-C8D546F76A05}"/>
              </a:ext>
            </a:extLst>
          </p:cNvPr>
          <p:cNvSpPr txBox="1"/>
          <p:nvPr/>
        </p:nvSpPr>
        <p:spPr>
          <a:xfrm>
            <a:off x="6300359" y="3159760"/>
            <a:ext cx="213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Classification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E55A35-7392-833C-6CAE-95D998773622}"/>
              </a:ext>
            </a:extLst>
          </p:cNvPr>
          <p:cNvSpPr txBox="1"/>
          <p:nvPr/>
        </p:nvSpPr>
        <p:spPr>
          <a:xfrm>
            <a:off x="412244" y="3078480"/>
            <a:ext cx="393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SVM for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60213E-5ECF-6442-5666-A0C8105B4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38" y="907045"/>
            <a:ext cx="7725762" cy="17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6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65A2A2-A20A-996F-FDD0-BB1179A701EC}"/>
              </a:ext>
            </a:extLst>
          </p:cNvPr>
          <p:cNvSpPr txBox="1"/>
          <p:nvPr/>
        </p:nvSpPr>
        <p:spPr>
          <a:xfrm>
            <a:off x="213360" y="23697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40C28"/>
                </a:solidFill>
                <a:latin typeface="Google Sans"/>
              </a:rPr>
              <a:t>Accuracy Comparison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90D48C3-6278-99CA-B8B2-87B953C9B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214776"/>
              </p:ext>
            </p:extLst>
          </p:nvPr>
        </p:nvGraphicFramePr>
        <p:xfrm>
          <a:off x="386080" y="1115906"/>
          <a:ext cx="11338560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8969">
                  <a:extLst>
                    <a:ext uri="{9D8B030D-6E8A-4147-A177-3AD203B41FA5}">
                      <a16:colId xmlns:a16="http://schemas.microsoft.com/office/drawing/2014/main" val="849383517"/>
                    </a:ext>
                  </a:extLst>
                </a:gridCol>
                <a:gridCol w="1414957">
                  <a:extLst>
                    <a:ext uri="{9D8B030D-6E8A-4147-A177-3AD203B41FA5}">
                      <a16:colId xmlns:a16="http://schemas.microsoft.com/office/drawing/2014/main" val="2903685237"/>
                    </a:ext>
                  </a:extLst>
                </a:gridCol>
                <a:gridCol w="1151434">
                  <a:extLst>
                    <a:ext uri="{9D8B030D-6E8A-4147-A177-3AD203B41FA5}">
                      <a16:colId xmlns:a16="http://schemas.microsoft.com/office/drawing/2014/main" val="418041640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518131085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1713320442"/>
                    </a:ext>
                  </a:extLst>
                </a:gridCol>
                <a:gridCol w="2418080">
                  <a:extLst>
                    <a:ext uri="{9D8B030D-6E8A-4147-A177-3AD203B41FA5}">
                      <a16:colId xmlns:a16="http://schemas.microsoft.com/office/drawing/2014/main" val="86172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F1 Score (neg=0)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F1 Score (neu=1)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F1 Score (</a:t>
                      </a:r>
                      <a:r>
                        <a:rPr lang="en-IN" dirty="0" err="1"/>
                        <a:t>pos</a:t>
                      </a:r>
                      <a:r>
                        <a:rPr lang="en-IN" dirty="0"/>
                        <a:t>=2)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902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LogisticRegression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805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MultinomialNB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1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DecisionTreeClassifier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173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KNeighbourClassifier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36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RandomForestClassifier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896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AdaBoostClassifier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729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GradientBoostingClassifier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926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XGBClassifier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582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3528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65A2A2-A20A-996F-FDD0-BB1179A701EC}"/>
              </a:ext>
            </a:extLst>
          </p:cNvPr>
          <p:cNvSpPr txBox="1"/>
          <p:nvPr/>
        </p:nvSpPr>
        <p:spPr>
          <a:xfrm>
            <a:off x="213360" y="23697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40C28"/>
                </a:solidFill>
                <a:latin typeface="Google Sans"/>
              </a:rPr>
              <a:t>Deployment using </a:t>
            </a:r>
            <a:r>
              <a:rPr lang="en-IN" sz="2800" dirty="0" err="1">
                <a:solidFill>
                  <a:srgbClr val="040C28"/>
                </a:solidFill>
                <a:latin typeface="Google Sans"/>
              </a:rPr>
              <a:t>Streamlit</a:t>
            </a:r>
            <a:endParaRPr lang="en-IN" sz="2800" dirty="0">
              <a:solidFill>
                <a:srgbClr val="040C28"/>
              </a:solidFill>
              <a:latin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C92785-D18E-18A7-9002-4D1A5265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39" y="1106431"/>
            <a:ext cx="6886756" cy="4863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77A1D6-8BF8-BB85-0FE6-3DB02063F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459" y="236974"/>
            <a:ext cx="4336181" cy="2843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AA180-519A-1087-AABB-1E26A446E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459" y="3330341"/>
            <a:ext cx="4336181" cy="263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0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65A2A2-A20A-996F-FDD0-BB1179A701EC}"/>
              </a:ext>
            </a:extLst>
          </p:cNvPr>
          <p:cNvSpPr txBox="1"/>
          <p:nvPr/>
        </p:nvSpPr>
        <p:spPr>
          <a:xfrm>
            <a:off x="213360" y="23697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40C28"/>
                </a:solidFill>
                <a:latin typeface="Google Sans"/>
              </a:rPr>
              <a:t>Deployment using </a:t>
            </a:r>
            <a:r>
              <a:rPr lang="en-IN" sz="2800" dirty="0" err="1">
                <a:solidFill>
                  <a:srgbClr val="040C28"/>
                </a:solidFill>
                <a:latin typeface="Google Sans"/>
              </a:rPr>
              <a:t>Streamlit</a:t>
            </a:r>
            <a:endParaRPr lang="en-IN" sz="2800" dirty="0">
              <a:solidFill>
                <a:srgbClr val="040C28"/>
              </a:solidFill>
              <a:latin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39A6E-CEBD-DDA7-2820-94744425C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93" y="857118"/>
            <a:ext cx="6782149" cy="5143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6F0FC6-AE62-1A40-1B60-30E399CF4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916" y="236974"/>
            <a:ext cx="4719389" cy="2674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962800-0553-F454-3145-3E04C5AAF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045" y="3272026"/>
            <a:ext cx="4374260" cy="230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33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A15487-6FEB-C34F-B9A9-2935E5C9E560}"/>
              </a:ext>
            </a:extLst>
          </p:cNvPr>
          <p:cNvSpPr txBox="1"/>
          <p:nvPr/>
        </p:nvSpPr>
        <p:spPr>
          <a:xfrm>
            <a:off x="5415280" y="2722880"/>
            <a:ext cx="236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1522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28ABF3-8B11-9BCD-9517-5553267E79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44463"/>
            <a:ext cx="10058400" cy="627062"/>
          </a:xfrm>
        </p:spPr>
        <p:txBody>
          <a:bodyPr>
            <a:normAutofit fontScale="90000"/>
          </a:bodyPr>
          <a:lstStyle/>
          <a:p>
            <a:r>
              <a:rPr lang="en-IN" dirty="0"/>
              <a:t>P313- Hotel Rating Classification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48103-C546-C400-28E1-BB664A5D3737}"/>
              </a:ext>
            </a:extLst>
          </p:cNvPr>
          <p:cNvSpPr txBox="1"/>
          <p:nvPr/>
        </p:nvSpPr>
        <p:spPr>
          <a:xfrm>
            <a:off x="375920" y="942444"/>
            <a:ext cx="114401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Objective: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Examine how travellers are communicating their positive and negative experiences in online platforms for staying in a specific hotel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The attributes that travellers are considering while selecting a hotel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2E8E26-D5C4-1D8E-E5D6-C8E29D14D2E1}"/>
              </a:ext>
            </a:extLst>
          </p:cNvPr>
          <p:cNvSpPr txBox="1"/>
          <p:nvPr/>
        </p:nvSpPr>
        <p:spPr>
          <a:xfrm>
            <a:off x="318088" y="3175467"/>
            <a:ext cx="1178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Inputs Provided: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Sample dataset which consists of 20,000reviews and ratings for different hotels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0F209-4AD8-EB21-5710-334A4028015F}"/>
              </a:ext>
            </a:extLst>
          </p:cNvPr>
          <p:cNvSpPr txBox="1"/>
          <p:nvPr/>
        </p:nvSpPr>
        <p:spPr>
          <a:xfrm>
            <a:off x="318088" y="4300494"/>
            <a:ext cx="113792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Understanding the Terminology in Data:</a:t>
            </a:r>
            <a:endParaRPr lang="en-US" sz="2400" dirty="0"/>
          </a:p>
          <a:p>
            <a:pPr marL="342900" indent="-342900" algn="l" rtl="0">
              <a:buFont typeface="Wingdings" panose="05000000000000000000" pitchFamily="2" charset="2"/>
              <a:buChar char="Ø"/>
            </a:pPr>
            <a:r>
              <a:rPr lang="en-US" sz="2400" dirty="0"/>
              <a:t>Review-Textual reviews with punctuations , numbers. </a:t>
            </a:r>
          </a:p>
          <a:p>
            <a:pPr marL="342900" indent="-342900" algn="l" rtl="0">
              <a:buFont typeface="Wingdings" panose="05000000000000000000" pitchFamily="2" charset="2"/>
              <a:buChar char="Ø"/>
            </a:pPr>
            <a:r>
              <a:rPr lang="en-US" sz="2400" dirty="0"/>
              <a:t>Rating – Rating weightages given as 5 = Excellent &amp; 1 = worst </a:t>
            </a:r>
            <a:endParaRPr lang="en-US" b="0" i="0" dirty="0">
              <a:solidFill>
                <a:srgbClr val="000000"/>
              </a:solidFill>
              <a:effectLst/>
              <a:latin typeface="Latoregular"/>
            </a:endParaRPr>
          </a:p>
          <a:p>
            <a:pPr marL="342900" indent="-342900" algn="l" rtl="0">
              <a:buFont typeface="Wingdings" panose="05000000000000000000" pitchFamily="2" charset="2"/>
              <a:buChar char="Ø"/>
            </a:pPr>
            <a:r>
              <a:rPr lang="en-US" sz="2400" dirty="0"/>
              <a:t>There is also @ column in data set which does not contain any information</a:t>
            </a:r>
          </a:p>
        </p:txBody>
      </p:sp>
    </p:spTree>
    <p:extLst>
      <p:ext uri="{BB962C8B-B14F-4D97-AF65-F5344CB8AC3E}">
        <p14:creationId xmlns:p14="http://schemas.microsoft.com/office/powerpoint/2010/main" val="1560719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B880D-D3C4-4FAB-86AF-C5515CC6D66E}"/>
              </a:ext>
            </a:extLst>
          </p:cNvPr>
          <p:cNvSpPr txBox="1"/>
          <p:nvPr/>
        </p:nvSpPr>
        <p:spPr>
          <a:xfrm>
            <a:off x="137160" y="172780"/>
            <a:ext cx="119176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Importing Required Libraries: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B8E98-291F-0EDF-FE96-B50A2499D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8" y="903891"/>
            <a:ext cx="11634951" cy="49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3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C4498D-9907-5C03-6BCF-C1ED5065A8B7}"/>
              </a:ext>
            </a:extLst>
          </p:cNvPr>
          <p:cNvSpPr txBox="1"/>
          <p:nvPr/>
        </p:nvSpPr>
        <p:spPr>
          <a:xfrm>
            <a:off x="137160" y="172780"/>
            <a:ext cx="11917680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EDA for prepare data for predictive modelling: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Understanding the data structure</a:t>
            </a:r>
          </a:p>
          <a:p>
            <a:r>
              <a:rPr lang="en-IN" sz="2400" dirty="0"/>
              <a:t>- Shape of data Rows: (20491, 3)</a:t>
            </a:r>
          </a:p>
          <a:p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Distribution of Reviews w.r.t Rating</a:t>
            </a:r>
          </a:p>
          <a:p>
            <a:endParaRPr lang="en-IN" sz="2400" dirty="0"/>
          </a:p>
          <a:p>
            <a:pPr algn="l" rtl="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Latoregula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98768-EAAA-0DD2-A463-AE2460E3F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869" y="1566041"/>
            <a:ext cx="6460383" cy="462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2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F27779-A199-4247-0399-709E5C8A8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60" y="2603951"/>
            <a:ext cx="11406079" cy="1914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937E1A-E56A-5919-7188-2984527C9901}"/>
              </a:ext>
            </a:extLst>
          </p:cNvPr>
          <p:cNvSpPr txBox="1"/>
          <p:nvPr/>
        </p:nvSpPr>
        <p:spPr>
          <a:xfrm>
            <a:off x="228775" y="164678"/>
            <a:ext cx="1144016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Cleaning Data: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400" dirty="0"/>
              <a:t>Cleaning the data for better model building by-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/>
              <a:t>  </a:t>
            </a:r>
            <a:r>
              <a:rPr lang="en-IN" sz="2200" dirty="0"/>
              <a:t>Creating new column of Review with clean text by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200" dirty="0"/>
              <a:t>Converting text into lower case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200" dirty="0"/>
              <a:t>Removing punctuations and digits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200" dirty="0"/>
              <a:t>Removing stop words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0CD586-12CD-FE22-3A58-78CA79282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60" y="4528558"/>
            <a:ext cx="8100800" cy="184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4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0AF8E5-9CF0-2665-E6A3-8C02E6063FE2}"/>
              </a:ext>
            </a:extLst>
          </p:cNvPr>
          <p:cNvSpPr txBox="1"/>
          <p:nvPr/>
        </p:nvSpPr>
        <p:spPr>
          <a:xfrm>
            <a:off x="228775" y="164678"/>
            <a:ext cx="114401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Calculating Polarity of Cleaned Text: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40C28"/>
                </a:solidFill>
                <a:latin typeface="Google Sans"/>
              </a:rPr>
              <a:t>T</a:t>
            </a:r>
            <a:r>
              <a:rPr lang="en-US" sz="2400" b="0" i="0" dirty="0">
                <a:solidFill>
                  <a:srgbClr val="040C28"/>
                </a:solidFill>
                <a:effectLst/>
                <a:latin typeface="Google Sans"/>
              </a:rPr>
              <a:t>he overall sentiment conveyed by a particular text, phrase or word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Google Sans"/>
              </a:rPr>
              <a:t>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02124"/>
                </a:solidFill>
                <a:latin typeface="Google Sans"/>
              </a:rPr>
              <a:t>Polarity is expressed in numerical range from -1 to 1</a:t>
            </a:r>
            <a:endParaRPr lang="en-IN" sz="2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rgbClr val="040C28"/>
                </a:solidFill>
                <a:effectLst/>
                <a:latin typeface="Google Sans"/>
              </a:rPr>
              <a:t>-1 indicates extremely negative sentiment, +1 indicates extremely positive sentiment, and 0 indicates neutral sentiment</a:t>
            </a:r>
            <a:r>
              <a:rPr lang="en-IN" sz="2400" b="0" i="0" dirty="0">
                <a:solidFill>
                  <a:srgbClr val="4D5156"/>
                </a:solidFill>
                <a:effectLst/>
                <a:latin typeface="Google Sans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Exo 2"/>
              </a:rPr>
              <a:t>The compound score is the sum of positive, negative &amp; neutral scores which is then normalized between -1(most extreme negative) and +1 (most extreme positive).</a:t>
            </a:r>
            <a:endParaRPr lang="en-I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86791-388B-C83A-9F9F-D8569F161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88" y="3088640"/>
            <a:ext cx="10609152" cy="30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18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27EF3D-093E-6C20-9319-71032B2D4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9" y="2052320"/>
            <a:ext cx="11306391" cy="4218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87D79E-7803-7DD0-E2D8-B0FAECA1A19A}"/>
              </a:ext>
            </a:extLst>
          </p:cNvPr>
          <p:cNvSpPr txBox="1"/>
          <p:nvPr/>
        </p:nvSpPr>
        <p:spPr>
          <a:xfrm>
            <a:off x="228775" y="164678"/>
            <a:ext cx="114401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Defining Sentiment based on polarity: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40C28"/>
                </a:solidFill>
                <a:latin typeface="Google Sans"/>
              </a:rPr>
              <a:t>If Polarity is &gt; 0 Positive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40C28"/>
                </a:solidFill>
                <a:latin typeface="Google Sans"/>
              </a:rPr>
              <a:t>   Polarity is &lt; 0 negative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40C28"/>
                </a:solidFill>
                <a:latin typeface="Google Sans"/>
              </a:rPr>
              <a:t>   Polarity is = 0 Neutral</a:t>
            </a:r>
          </a:p>
        </p:txBody>
      </p:sp>
    </p:spTree>
    <p:extLst>
      <p:ext uri="{BB962C8B-B14F-4D97-AF65-F5344CB8AC3E}">
        <p14:creationId xmlns:p14="http://schemas.microsoft.com/office/powerpoint/2010/main" val="168637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B6FEFA-B35C-DCF0-2438-967D9F9284CA}"/>
              </a:ext>
            </a:extLst>
          </p:cNvPr>
          <p:cNvSpPr txBox="1"/>
          <p:nvPr/>
        </p:nvSpPr>
        <p:spPr>
          <a:xfrm>
            <a:off x="223520" y="210235"/>
            <a:ext cx="10535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040C28"/>
                </a:solidFill>
                <a:latin typeface="Google Sans"/>
              </a:rPr>
              <a:t>Observation on Review, Sentiment &amp; Rating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4D6C0-B1A7-620F-A33E-269F994D9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28" y="2437380"/>
            <a:ext cx="5161087" cy="3760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BCFE4-04FD-CED7-D9E9-0933AB153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086" y="2356100"/>
            <a:ext cx="4965202" cy="3730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82354D-6FB7-9B4C-FA82-325E62593320}"/>
              </a:ext>
            </a:extLst>
          </p:cNvPr>
          <p:cNvSpPr txBox="1"/>
          <p:nvPr/>
        </p:nvSpPr>
        <p:spPr>
          <a:xfrm>
            <a:off x="223520" y="815976"/>
            <a:ext cx="1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40C28"/>
                </a:solidFill>
                <a:latin typeface="Google Sans"/>
              </a:rPr>
              <a:t>There are Positive Comments rated 1 &amp; 2 and vice versa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A1FFD-4EC9-29B0-CBCE-276F78D32B14}"/>
              </a:ext>
            </a:extLst>
          </p:cNvPr>
          <p:cNvSpPr txBox="1"/>
          <p:nvPr/>
        </p:nvSpPr>
        <p:spPr>
          <a:xfrm>
            <a:off x="670560" y="1869440"/>
            <a:ext cx="47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Positive Comments Graph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B4A15E-A773-72CF-D7F4-411BDF7CDC48}"/>
              </a:ext>
            </a:extLst>
          </p:cNvPr>
          <p:cNvSpPr txBox="1"/>
          <p:nvPr/>
        </p:nvSpPr>
        <p:spPr>
          <a:xfrm>
            <a:off x="6949440" y="1837174"/>
            <a:ext cx="47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Negative Comments Graph</a:t>
            </a:r>
          </a:p>
        </p:txBody>
      </p:sp>
    </p:spTree>
    <p:extLst>
      <p:ext uri="{BB962C8B-B14F-4D97-AF65-F5344CB8AC3E}">
        <p14:creationId xmlns:p14="http://schemas.microsoft.com/office/powerpoint/2010/main" val="4056882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B6FEFA-B35C-DCF0-2438-967D9F9284CA}"/>
              </a:ext>
            </a:extLst>
          </p:cNvPr>
          <p:cNvSpPr txBox="1"/>
          <p:nvPr/>
        </p:nvSpPr>
        <p:spPr>
          <a:xfrm>
            <a:off x="223520" y="72680"/>
            <a:ext cx="10535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040C28"/>
                </a:solidFill>
                <a:latin typeface="Google Sans"/>
              </a:rPr>
              <a:t>Observation on Word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82354D-6FB7-9B4C-FA82-325E62593320}"/>
              </a:ext>
            </a:extLst>
          </p:cNvPr>
          <p:cNvSpPr txBox="1"/>
          <p:nvPr/>
        </p:nvSpPr>
        <p:spPr>
          <a:xfrm>
            <a:off x="223520" y="501224"/>
            <a:ext cx="1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40C28"/>
                </a:solidFill>
                <a:latin typeface="Google Sans"/>
              </a:rPr>
              <a:t>Frequent word in Positive comments Location.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40C28"/>
                </a:solidFill>
                <a:latin typeface="Google Sans"/>
              </a:rPr>
              <a:t>Frequent word in Negative Comments Room.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rgbClr val="040C28"/>
              </a:solidFill>
              <a:latin typeface="Googl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A1FFD-4EC9-29B0-CBCE-276F78D32B14}"/>
              </a:ext>
            </a:extLst>
          </p:cNvPr>
          <p:cNvSpPr txBox="1"/>
          <p:nvPr/>
        </p:nvSpPr>
        <p:spPr>
          <a:xfrm>
            <a:off x="619760" y="1495227"/>
            <a:ext cx="47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Positive Comments Word cloud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B4A15E-A773-72CF-D7F4-411BDF7CDC48}"/>
              </a:ext>
            </a:extLst>
          </p:cNvPr>
          <p:cNvSpPr txBox="1"/>
          <p:nvPr/>
        </p:nvSpPr>
        <p:spPr>
          <a:xfrm>
            <a:off x="6680204" y="1495227"/>
            <a:ext cx="47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Negative Comments Word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ED3E7-EAEE-2E6D-DCF4-FAA87C1F5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1" y="1864559"/>
            <a:ext cx="5638810" cy="4526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28D15F-8781-D088-FF5F-954C7ACC2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" y="1899264"/>
            <a:ext cx="5872480" cy="45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5626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{920E6DD0-AAC4-4191-9CE7-73310FC403E3}tf22712842_win32</Template>
  <TotalTime>453</TotalTime>
  <Words>473</Words>
  <Application>Microsoft Office PowerPoint</Application>
  <PresentationFormat>Widescreen</PresentationFormat>
  <Paragraphs>104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Bookman Old Style</vt:lpstr>
      <vt:lpstr>Calibri</vt:lpstr>
      <vt:lpstr>Courier New</vt:lpstr>
      <vt:lpstr>Exo 2</vt:lpstr>
      <vt:lpstr>Franklin Gothic Book</vt:lpstr>
      <vt:lpstr>Google Sans</vt:lpstr>
      <vt:lpstr>Latoregular</vt:lpstr>
      <vt:lpstr>Wingdings</vt:lpstr>
      <vt:lpstr>Custom</vt:lpstr>
      <vt:lpstr>PD313- Hotel Rating Classification </vt:lpstr>
      <vt:lpstr>P313- Hotel Rating Classification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Dhanashri Jadhav</dc:creator>
  <cp:lastModifiedBy>Dhanashri Jadhav</cp:lastModifiedBy>
  <cp:revision>9</cp:revision>
  <dcterms:created xsi:type="dcterms:W3CDTF">2023-11-08T07:21:32Z</dcterms:created>
  <dcterms:modified xsi:type="dcterms:W3CDTF">2023-12-16T07:50:08Z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